
<file path=[Content_Types].xml><?xml version="1.0" encoding="utf-8"?>
<Types xmlns="http://schemas.openxmlformats.org/package/2006/content-types">
  <Default Extension="jp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68" r:id="rId9"/>
    <p:sldId id="265" r:id="rId10"/>
    <p:sldId id="270" r:id="rId11"/>
    <p:sldId id="271" r:id="rId12"/>
    <p:sldId id="266" r:id="rId13"/>
    <p:sldId id="267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A6F140-E565-4BB5-BCC8-BCDC181C1BD4}">
  <a:tblStyle styleId="{03A6F140-E565-4BB5-BCC8-BCDC181C1B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21" autoAdjust="0"/>
  </p:normalViewPr>
  <p:slideViewPr>
    <p:cSldViewPr snapToGrid="0">
      <p:cViewPr>
        <p:scale>
          <a:sx n="110" d="100"/>
          <a:sy n="110" d="100"/>
        </p:scale>
        <p:origin x="240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253b805c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253b805c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for improvements in the current working, we can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a Kalman filter algorithm for better trajectory tracking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Kinematic model from this project can be incorporated with a dynamic controller, in an adaptive manner. So as to obtain better tracking results, even when encountered with parametric disturbances.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Randomization of obstacle can also be done for checking the robustness of controller.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using alternative approaches like particle swarm optimization or reinforcement learning, will be more useful for complex models.,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253b805c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253b805c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253b805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253b805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54e722c7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54e722c7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65329b81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65329b81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Rapidly exp random trees as the name says selects a random nodes and connect to the growing tree if the constraints are satisfied and no obstacles are on the way. RRT* is a more optimal version where it is made sure that the random node get attached to the  best </a:t>
            </a:r>
            <a:r>
              <a:rPr lang="en-US" dirty="0" err="1"/>
              <a:t>neighbour</a:t>
            </a:r>
            <a:r>
              <a:rPr lang="en-US" dirty="0"/>
              <a:t> node. Similar implementation can also be done in 3D space for planning the path for the manipulator.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68c1d1e21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68c1d1e21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However the plotted </a:t>
            </a:r>
            <a:r>
              <a:rPr lang="en-US" dirty="0" err="1"/>
              <a:t>traj</a:t>
            </a:r>
            <a:r>
              <a:rPr lang="en-US" dirty="0"/>
              <a:t> might not be smooth which might impeded the </a:t>
            </a:r>
            <a:r>
              <a:rPr lang="en-US" dirty="0" err="1"/>
              <a:t>traj</a:t>
            </a:r>
            <a:r>
              <a:rPr lang="en-US" dirty="0"/>
              <a:t> tracking therefore, it is smoothen using spline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53b805c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253b805c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253b805c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253b805c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68c1d1e21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68c1d1e21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an implementation of our code. AS it can be observed the manipulator is trying to follow the planned trajectory.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57faf10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57faf10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manipulator was able to reach the end effector pose with minimal error, as shown in the norm of error in the bottom right plot.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do observe some initial deviation in the beginning. However, the controller is able reduce the deviations after a few time stamps.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Furthermore, we also observe some steady state error due to the nature of the controller.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nd intr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068" y="187047"/>
            <a:ext cx="3845100" cy="10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 1">
  <p:cSld name="Headline with 3 column 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">
  <p:cSld name="Headline with 3 colum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out plus image">
  <p:cSld name="Call out plus ima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out plus image 1">
  <p:cSld name="Call out plus image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2">
  <p:cSld name="Gold chapter break or bold statement gold 2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1">
  <p:cSld name="Gold chapter break or bold statement gold 1">
    <p:bg>
      <p:bgPr>
        <a:solidFill>
          <a:schemeClr val="accen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70294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ntro Option 2">
  <p:cSld name="Cover Intro Option 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375" y="3799423"/>
            <a:ext cx="3464700" cy="9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agenda">
  <p:cSld name="Chapter break agenda">
    <p:bg>
      <p:bgPr>
        <a:solidFill>
          <a:srgbClr val="000000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/>
          <p:nvPr/>
        </p:nvSpPr>
        <p:spPr>
          <a:xfrm>
            <a:off x="3664989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 1">
  <p:cSld name="Headline with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698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bar">
  <p:cSld name="Chapter break ba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maroon bar">
  <p:cSld name="Chapter break maroon ba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4a"/><Relationship Id="rId7" Type="http://schemas.openxmlformats.org/officeDocument/2006/relationships/image" Target="../media/image7.png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audio" Target="../media/media6.m4a"/><Relationship Id="rId7" Type="http://schemas.openxmlformats.org/officeDocument/2006/relationships/image" Target="../media/image9.jp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8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video" Target="../media/media9.mov"/><Relationship Id="rId7" Type="http://schemas.openxmlformats.org/officeDocument/2006/relationships/notesSlide" Target="../notesSlides/notesSlide8.xml"/><Relationship Id="rId2" Type="http://schemas.microsoft.com/office/2007/relationships/media" Target="../media/media9.mov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10.m4a"/><Relationship Id="rId4" Type="http://schemas.microsoft.com/office/2007/relationships/media" Target="../media/media10.m4a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ctrTitle"/>
          </p:nvPr>
        </p:nvSpPr>
        <p:spPr>
          <a:xfrm>
            <a:off x="127208" y="13128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Planning &amp; control of a 4 -DOF manipulator using inverse kinematics</a:t>
            </a:r>
            <a:endParaRPr sz="4100"/>
          </a:p>
        </p:txBody>
      </p:sp>
      <p:graphicFrame>
        <p:nvGraphicFramePr>
          <p:cNvPr id="75" name="Google Shape;75;p20"/>
          <p:cNvGraphicFramePr/>
          <p:nvPr/>
        </p:nvGraphicFramePr>
        <p:xfrm>
          <a:off x="952500" y="3605975"/>
          <a:ext cx="7239000" cy="762000"/>
        </p:xfrm>
        <a:graphic>
          <a:graphicData uri="http://schemas.openxmlformats.org/drawingml/2006/table">
            <a:tbl>
              <a:tblPr>
                <a:noFill/>
                <a:tableStyleId>{03A6F140-E565-4BB5-BCC8-BCDC181C1BD4}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Names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Affan Bin Usman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Vishnu T. P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Vihari Gandrakota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Sidhant Das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Asurite ID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ausman4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vpishara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vgandrak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sdas116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8C5CDEB-F9FF-576F-4365-734323419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7"/>
    </mc:Choice>
    <mc:Fallback>
      <p:transition spd="slow" advTm="1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C3CB-4469-080C-CE4A-043889A8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Description</a:t>
            </a:r>
          </a:p>
        </p:txBody>
      </p:sp>
      <p:sp>
        <p:nvSpPr>
          <p:cNvPr id="5" name="Google Shape;150;p29">
            <a:extLst>
              <a:ext uri="{FF2B5EF4-FFF2-40B4-BE49-F238E27FC236}">
                <a16:creationId xmlns:a16="http://schemas.microsoft.com/office/drawing/2014/main" id="{8261C72F-7F40-FBAB-950B-1D9E740BA48B}"/>
              </a:ext>
            </a:extLst>
          </p:cNvPr>
          <p:cNvSpPr txBox="1">
            <a:spLocks/>
          </p:cNvSpPr>
          <p:nvPr/>
        </p:nvSpPr>
        <p:spPr>
          <a:xfrm>
            <a:off x="311700" y="1031088"/>
            <a:ext cx="8333930" cy="348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/>
            <a:r>
              <a:rPr lang="en-US" dirty="0"/>
              <a:t>The following functions have been defined and implemented in our code:</a:t>
            </a:r>
          </a:p>
          <a:p>
            <a:pPr indent="-317500">
              <a:buFont typeface="Arial"/>
              <a:buChar char="●"/>
            </a:pPr>
            <a:r>
              <a:rPr lang="en-US" b="1" dirty="0" err="1"/>
              <a:t>rrt_star_plan_obs</a:t>
            </a:r>
            <a:r>
              <a:rPr lang="en-US" b="1" dirty="0"/>
              <a:t> </a:t>
            </a:r>
            <a:br>
              <a:rPr lang="en-US" dirty="0"/>
            </a:br>
            <a:r>
              <a:rPr lang="en-US" dirty="0"/>
              <a:t>Plans the path from the start point to the goal coordinates.</a:t>
            </a:r>
          </a:p>
          <a:p>
            <a:pPr indent="-317500">
              <a:buFont typeface="Arial"/>
              <a:buChar char="●"/>
            </a:pPr>
            <a:r>
              <a:rPr lang="en-US" b="1" dirty="0" err="1"/>
              <a:t>forward_kinematics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Finds the transformation matrix from base frame to end effector frame.</a:t>
            </a:r>
          </a:p>
          <a:p>
            <a:pPr indent="-317500">
              <a:buFont typeface="Arial"/>
              <a:buChar char="●"/>
            </a:pPr>
            <a:r>
              <a:rPr lang="en-US" b="1" dirty="0" err="1"/>
              <a:t>analytical_jacobian_val</a:t>
            </a:r>
            <a:br>
              <a:rPr lang="en-US" dirty="0"/>
            </a:br>
            <a:r>
              <a:rPr lang="en-US" dirty="0"/>
              <a:t>gives the analytical </a:t>
            </a:r>
            <a:r>
              <a:rPr lang="en-US" dirty="0" err="1"/>
              <a:t>jacobian</a:t>
            </a:r>
            <a:r>
              <a:rPr lang="en-US" dirty="0"/>
              <a:t> if the input joint positions are inputted.</a:t>
            </a:r>
          </a:p>
          <a:p>
            <a:pPr indent="-317500">
              <a:buFont typeface="Arial"/>
              <a:buChar char="●"/>
            </a:pPr>
            <a:r>
              <a:rPr lang="en-US" b="1" dirty="0" err="1"/>
              <a:t>workspaceforproj</a:t>
            </a:r>
            <a:br>
              <a:rPr lang="en-US" dirty="0"/>
            </a:br>
            <a:r>
              <a:rPr lang="en-US" dirty="0"/>
              <a:t>Plots the workspace of the manipulator</a:t>
            </a:r>
          </a:p>
          <a:p>
            <a:pPr indent="-317500">
              <a:buFont typeface="Arial"/>
              <a:buChar char="●"/>
            </a:pPr>
            <a:r>
              <a:rPr lang="en-US" b="1" dirty="0" err="1"/>
              <a:t>ellipse_plot</a:t>
            </a:r>
            <a:br>
              <a:rPr lang="en-US" dirty="0"/>
            </a:br>
            <a:r>
              <a:rPr lang="en-US" dirty="0"/>
              <a:t>To find and plot the velocity ellipsoid in 3D.</a:t>
            </a:r>
          </a:p>
          <a:p>
            <a:pPr indent="-317500">
              <a:buFont typeface="Arial"/>
              <a:buChar char="●"/>
            </a:pPr>
            <a:r>
              <a:rPr lang="en-US" dirty="0"/>
              <a:t>Controller Parameters</a:t>
            </a:r>
            <a:br>
              <a:rPr lang="en-US" dirty="0"/>
            </a:br>
            <a:r>
              <a:rPr lang="en-US" dirty="0"/>
              <a:t>Proportional gain=30  &amp; Integral gain=0.05 </a:t>
            </a:r>
          </a:p>
          <a:p>
            <a:pPr indent="-317500">
              <a:buFont typeface="Aria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C3CB-4469-080C-CE4A-043889A8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Execution</a:t>
            </a:r>
          </a:p>
        </p:txBody>
      </p:sp>
      <p:sp>
        <p:nvSpPr>
          <p:cNvPr id="5" name="Google Shape;150;p29">
            <a:extLst>
              <a:ext uri="{FF2B5EF4-FFF2-40B4-BE49-F238E27FC236}">
                <a16:creationId xmlns:a16="http://schemas.microsoft.com/office/drawing/2014/main" id="{8261C72F-7F40-FBAB-950B-1D9E740BA48B}"/>
              </a:ext>
            </a:extLst>
          </p:cNvPr>
          <p:cNvSpPr txBox="1">
            <a:spLocks/>
          </p:cNvSpPr>
          <p:nvPr/>
        </p:nvSpPr>
        <p:spPr>
          <a:xfrm>
            <a:off x="311700" y="1031088"/>
            <a:ext cx="8333930" cy="348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Software Used: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MATLAB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MATLAB Packages To Be Installed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RRT and RRT* for 3D      --- https://www.mathworks.com/matlabcentral/fileexchange/105615-rrt-and-rrt-for-3d    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2D/3D RRT* algorithm     --- https://www.mathworks.com/matlabcentral/fileexchange/60993-2d-3d-rrt-algorithm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Curve Fitting Toolbox version 3.6 by MathWorks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Statistics and Machine Learning Toolbox version 12.2 by MathWorks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Robotic Toolbox for MATLAB version 10.4 by PETER CORKE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1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above files can be added using MATLAB add on manager either directly through the manager or going to the above link and installing it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the MATLAB add on manager.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the files are downloaded using the link not on MATLAB but somewhere in system, they must be first saved in the execution folder.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1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Steps To Run The Code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 file named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finalcode.m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(type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finalcode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the MATLAB command window after making sure the file is added to the path)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Provide the inputs as indicated.</a:t>
            </a:r>
            <a:endParaRPr lang="en-US" sz="1100" b="0" dirty="0">
              <a:effectLst/>
            </a:endParaRPr>
          </a:p>
          <a:p>
            <a:br>
              <a:rPr lang="en-US" sz="1100" b="0" dirty="0">
                <a:effectLst/>
              </a:rPr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334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Challenges of implementing inverse-kinematics from scratch.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Drawbacks of existing controllers.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How these drawbacks can be overcome through other approaches.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How this work can be extended to arms with multiple joints and higher DOF.</a:t>
            </a:r>
          </a:p>
          <a:p>
            <a:pPr indent="-317500">
              <a:lnSpc>
                <a:spcPct val="150000"/>
              </a:lnSpc>
              <a:buFont typeface="Arial"/>
              <a:buChar char="●"/>
            </a:pPr>
            <a:r>
              <a:rPr lang="en-US" dirty="0"/>
              <a:t>The Kinematic model can be incorporated with a dynamic controller, in an adaptive manner.</a:t>
            </a:r>
          </a:p>
          <a:p>
            <a:pPr indent="-317500">
              <a:lnSpc>
                <a:spcPct val="150000"/>
              </a:lnSpc>
              <a:buFont typeface="Arial"/>
              <a:buChar char="●"/>
            </a:pPr>
            <a:r>
              <a:rPr lang="en-US" dirty="0"/>
              <a:t>Algorithms like particle swarm optimization can be used to compute inverse kinematics without using analytical Jacobian.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0E3C7C-9D46-CDEE-86B9-CF1E0EFEA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91"/>
    </mc:Choice>
    <mc:Fallback>
      <p:transition spd="slow" advTm="31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Contributions </a:t>
            </a:r>
            <a:endParaRPr/>
          </a:p>
        </p:txBody>
      </p:sp>
      <p:graphicFrame>
        <p:nvGraphicFramePr>
          <p:cNvPr id="162" name="Google Shape;162;p31"/>
          <p:cNvGraphicFramePr/>
          <p:nvPr>
            <p:extLst>
              <p:ext uri="{D42A27DB-BD31-4B8C-83A1-F6EECF244321}">
                <p14:modId xmlns:p14="http://schemas.microsoft.com/office/powerpoint/2010/main" val="636437822"/>
              </p:ext>
            </p:extLst>
          </p:nvPr>
        </p:nvGraphicFramePr>
        <p:xfrm>
          <a:off x="311700" y="1200120"/>
          <a:ext cx="8520600" cy="3327019"/>
        </p:xfrm>
        <a:graphic>
          <a:graphicData uri="http://schemas.openxmlformats.org/drawingml/2006/table">
            <a:tbl>
              <a:tblPr>
                <a:noFill/>
                <a:tableStyleId>{03A6F140-E565-4BB5-BCC8-BCDC181C1BD4}</a:tableStyleId>
              </a:tblPr>
              <a:tblGrid>
                <a:gridCol w="226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Team Member Name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Contribution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Contribution Percentage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Affan Bin Usman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Velocity ellipsoid, App designer - GUI Design, Trying implementation of OpenMANIPULATOR-X on Ubuntu (18.04) ROS (melodic), Workspace, Code integration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Vishnu T. P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RRT, Trajectory planning, PI Controller, Presentation, Inverse Kinematic algorithms, Code integration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25%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Vihari Gandrakota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Research on different inverse kinematic algorithms, Analytical Jacobian, Trying implementation of OpenMANIPULATOR-X on Ubuntu (18.04) ROS (melodic), Presentation, Code integration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25%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Sidhant Das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Transformation matrix calculation, Computation of DH parameters, N-DOF robot making interactive code, Presentation, Workspace, Code integration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25%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636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3" name="Google Shape;163;p31"/>
          <p:cNvSpPr txBox="1"/>
          <p:nvPr/>
        </p:nvSpPr>
        <p:spPr>
          <a:xfrm>
            <a:off x="311700" y="45586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Our team met on a weekly basis to discuss theory behind our project &amp; the execution of the code to that theory. Each member of the team has had full attendance &amp; participation within each of these project meetings. </a:t>
            </a:r>
            <a:endParaRPr sz="10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BC8676-A3F0-9E67-3376-89ADD1015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0"/>
    </mc:Choice>
    <mc:Fallback>
      <p:transition spd="slow" advTm="6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58854F-A7DA-9AF9-06F6-C27B67E6637F}"/>
              </a:ext>
            </a:extLst>
          </p:cNvPr>
          <p:cNvSpPr txBox="1">
            <a:spLocks/>
          </p:cNvSpPr>
          <p:nvPr/>
        </p:nvSpPr>
        <p:spPr>
          <a:xfrm>
            <a:off x="311700" y="242189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9038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69474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Considering a 4-DOF manipulator with all the 4 joints as revolute and assuming certain DH parameters for the manipulator, we want the manipulator to navigate from an initial pose to a desired final pose.</a:t>
            </a:r>
            <a:endParaRPr sz="1600"/>
          </a:p>
        </p:txBody>
      </p:sp>
      <p:pic>
        <p:nvPicPr>
          <p:cNvPr id="82" name="Google Shape;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00" y="2258175"/>
            <a:ext cx="3444250" cy="273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1"/>
          <p:cNvCxnSpPr>
            <a:stCxn id="82" idx="3"/>
            <a:endCxn id="84" idx="1"/>
          </p:cNvCxnSpPr>
          <p:nvPr/>
        </p:nvCxnSpPr>
        <p:spPr>
          <a:xfrm>
            <a:off x="3952150" y="3624638"/>
            <a:ext cx="120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" name="Google Shape;8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0950" y="2258175"/>
            <a:ext cx="3444250" cy="273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21"/>
          <p:cNvCxnSpPr/>
          <p:nvPr/>
        </p:nvCxnSpPr>
        <p:spPr>
          <a:xfrm>
            <a:off x="5676075" y="2915125"/>
            <a:ext cx="1051200" cy="26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21"/>
          <p:cNvCxnSpPr/>
          <p:nvPr/>
        </p:nvCxnSpPr>
        <p:spPr>
          <a:xfrm flipH="1">
            <a:off x="2886975" y="3055275"/>
            <a:ext cx="46260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87;p21"/>
          <p:cNvSpPr txBox="1"/>
          <p:nvPr/>
        </p:nvSpPr>
        <p:spPr>
          <a:xfrm>
            <a:off x="3321550" y="2704900"/>
            <a:ext cx="63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pose</a:t>
            </a:r>
            <a:endParaRPr/>
          </a:p>
        </p:txBody>
      </p:sp>
      <p:sp>
        <p:nvSpPr>
          <p:cNvPr id="88" name="Google Shape;88;p21"/>
          <p:cNvSpPr txBox="1"/>
          <p:nvPr/>
        </p:nvSpPr>
        <p:spPr>
          <a:xfrm>
            <a:off x="5171525" y="2497825"/>
            <a:ext cx="63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pose</a:t>
            </a:r>
            <a:endParaRPr/>
          </a:p>
        </p:txBody>
      </p:sp>
      <p:cxnSp>
        <p:nvCxnSpPr>
          <p:cNvPr id="89" name="Google Shape;89;p21"/>
          <p:cNvCxnSpPr/>
          <p:nvPr/>
        </p:nvCxnSpPr>
        <p:spPr>
          <a:xfrm>
            <a:off x="1555675" y="2831025"/>
            <a:ext cx="924900" cy="26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21"/>
          <p:cNvSpPr txBox="1"/>
          <p:nvPr/>
        </p:nvSpPr>
        <p:spPr>
          <a:xfrm>
            <a:off x="770825" y="2620800"/>
            <a:ext cx="105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Trajectory</a:t>
            </a:r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0925" y="1539950"/>
            <a:ext cx="1154425" cy="3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3B33C7-0237-7E9B-83B2-AAFB11D73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40"/>
    </mc:Choice>
    <mc:Fallback>
      <p:transition spd="slow" advTm="22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FLOW</a:t>
            </a:r>
            <a:endParaRPr/>
          </a:p>
        </p:txBody>
      </p:sp>
      <p:pic>
        <p:nvPicPr>
          <p:cNvPr id="97" name="Google Shape;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00" y="1117750"/>
            <a:ext cx="8792011" cy="39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D932B9-66BF-4019-A566-1D1A812C1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92"/>
    </mc:Choice>
    <mc:Fallback>
      <p:transition spd="slow" advTm="4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RRT*</a:t>
            </a:r>
            <a:endParaRPr/>
          </a:p>
        </p:txBody>
      </p:sp>
      <p:pic>
        <p:nvPicPr>
          <p:cNvPr id="4" name="Project_2 Video 1.1 ">
            <a:hlinkClick r:id="" action="ppaction://media"/>
            <a:extLst>
              <a:ext uri="{FF2B5EF4-FFF2-40B4-BE49-F238E27FC236}">
                <a16:creationId xmlns:a16="http://schemas.microsoft.com/office/drawing/2014/main" id="{B2C299C6-4BF7-A1D6-FBBE-7B01CA5206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8240" y="1126749"/>
            <a:ext cx="4807943" cy="270446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BF752D8-4D90-00FF-28ED-97EDE10A9B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76"/>
    </mc:Choice>
    <mc:Fallback>
      <p:transition spd="slow" advTm="30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68" objId="4"/>
        <p14:triggerEvt type="onClick" time="2269" objId="4"/>
        <p14:stopEvt time="30576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7"/>
          <p:cNvSpPr txBox="1"/>
          <p:nvPr/>
        </p:nvSpPr>
        <p:spPr>
          <a:xfrm>
            <a:off x="4632105" y="1298393"/>
            <a:ext cx="2705400" cy="2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5" name="Google Shape;1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225" y="1017725"/>
            <a:ext cx="5514099" cy="3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5025" y="1045213"/>
            <a:ext cx="5590300" cy="36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8">
            <a:alphaModFix/>
          </a:blip>
          <a:srcRect l="6085" t="12426"/>
          <a:stretch/>
        </p:blipFill>
        <p:spPr>
          <a:xfrm>
            <a:off x="1820034" y="1329306"/>
            <a:ext cx="5259625" cy="3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6591226-91F4-24C4-76AA-55DADE3AC7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3790"/>
    </mc:Choice>
    <mc:Fallback>
      <p:transition advTm="23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schematics</a:t>
            </a:r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72550" y="1224463"/>
            <a:ext cx="80316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25" y="1224475"/>
            <a:ext cx="8638625" cy="36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/>
          <p:nvPr/>
        </p:nvSpPr>
        <p:spPr>
          <a:xfrm>
            <a:off x="4118275" y="1416750"/>
            <a:ext cx="1296000" cy="126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3"/>
          <p:cNvSpPr/>
          <p:nvPr/>
        </p:nvSpPr>
        <p:spPr>
          <a:xfrm>
            <a:off x="4779075" y="783750"/>
            <a:ext cx="2359500" cy="126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7" name="Google Shape;107;p23"/>
          <p:cNvCxnSpPr/>
          <p:nvPr/>
        </p:nvCxnSpPr>
        <p:spPr>
          <a:xfrm>
            <a:off x="3759450" y="2383700"/>
            <a:ext cx="16806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81ABBDA-8339-A384-DF77-463D9DA28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7"/>
    </mc:Choice>
    <mc:Fallback>
      <p:transition spd="slow" advTm="2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382225" y="1190350"/>
            <a:ext cx="80316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Proportional Integral Controller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" y="2259150"/>
            <a:ext cx="7715250" cy="2495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217BD90-22BE-FBFB-6D58-1CD173D9DA90}"/>
                  </a:ext>
                </a:extLst>
              </p:cNvPr>
              <p:cNvSpPr/>
              <p:nvPr/>
            </p:nvSpPr>
            <p:spPr>
              <a:xfrm>
                <a:off x="1906805" y="3584790"/>
                <a:ext cx="355359" cy="368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217BD90-22BE-FBFB-6D58-1CD173D9D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05" y="3584790"/>
                <a:ext cx="355359" cy="368360"/>
              </a:xfrm>
              <a:prstGeom prst="rect">
                <a:avLst/>
              </a:prstGeom>
              <a:blipFill>
                <a:blip r:embed="rId6"/>
                <a:stretch>
                  <a:fillRect l="-96774" t="-121875" r="-82258" b="-1734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BA1BF6B-0A1B-D360-05F8-14310652F33F}"/>
              </a:ext>
            </a:extLst>
          </p:cNvPr>
          <p:cNvSpPr/>
          <p:nvPr/>
        </p:nvSpPr>
        <p:spPr>
          <a:xfrm>
            <a:off x="2452844" y="3588262"/>
            <a:ext cx="879731" cy="364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23991E-9F56-6E4C-79CD-692B00CE061C}"/>
                  </a:ext>
                </a:extLst>
              </p:cNvPr>
              <p:cNvSpPr txBox="1"/>
              <p:nvPr/>
            </p:nvSpPr>
            <p:spPr>
              <a:xfrm>
                <a:off x="2541685" y="3584790"/>
                <a:ext cx="6327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23991E-9F56-6E4C-79CD-692B00CE0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685" y="3584790"/>
                <a:ext cx="63271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004266-5D73-683B-097A-65DD7E4FD200}"/>
              </a:ext>
            </a:extLst>
          </p:cNvPr>
          <p:cNvCxnSpPr>
            <a:endCxn id="5" idx="1"/>
          </p:cNvCxnSpPr>
          <p:nvPr/>
        </p:nvCxnSpPr>
        <p:spPr>
          <a:xfrm>
            <a:off x="2262164" y="3768970"/>
            <a:ext cx="190680" cy="1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FA874-EA56-65BF-EAE6-AF8166501098}"/>
              </a:ext>
            </a:extLst>
          </p:cNvPr>
          <p:cNvCxnSpPr>
            <a:endCxn id="4" idx="0"/>
          </p:cNvCxnSpPr>
          <p:nvPr/>
        </p:nvCxnSpPr>
        <p:spPr>
          <a:xfrm>
            <a:off x="2084484" y="3258904"/>
            <a:ext cx="1" cy="3258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C4EC8-775D-EB74-C982-ADEF2EAD5B0B}"/>
              </a:ext>
            </a:extLst>
          </p:cNvPr>
          <p:cNvCxnSpPr>
            <a:stCxn id="5" idx="3"/>
          </p:cNvCxnSpPr>
          <p:nvPr/>
        </p:nvCxnSpPr>
        <p:spPr>
          <a:xfrm flipV="1">
            <a:off x="3332575" y="3768970"/>
            <a:ext cx="498371" cy="1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603819-AB02-E50E-EA60-DCE015ECF070}"/>
              </a:ext>
            </a:extLst>
          </p:cNvPr>
          <p:cNvCxnSpPr/>
          <p:nvPr/>
        </p:nvCxnSpPr>
        <p:spPr>
          <a:xfrm flipV="1">
            <a:off x="3839613" y="3362912"/>
            <a:ext cx="0" cy="40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A20777-5838-3261-51FC-72FF31EA820D}"/>
              </a:ext>
            </a:extLst>
          </p:cNvPr>
          <p:cNvCxnSpPr/>
          <p:nvPr/>
        </p:nvCxnSpPr>
        <p:spPr>
          <a:xfrm flipV="1">
            <a:off x="3328241" y="3768970"/>
            <a:ext cx="498371" cy="1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E446D3-6C72-DB88-FC75-C87511113F2F}"/>
              </a:ext>
            </a:extLst>
          </p:cNvPr>
          <p:cNvCxnSpPr/>
          <p:nvPr/>
        </p:nvCxnSpPr>
        <p:spPr>
          <a:xfrm flipV="1">
            <a:off x="3835279" y="3362912"/>
            <a:ext cx="0" cy="4060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D1FB19-18C1-EFE2-F393-A1CB2C1810D9}"/>
              </a:ext>
            </a:extLst>
          </p:cNvPr>
          <p:cNvSpPr txBox="1"/>
          <p:nvPr/>
        </p:nvSpPr>
        <p:spPr>
          <a:xfrm>
            <a:off x="3610569" y="3277013"/>
            <a:ext cx="18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EEBFA-5330-FFC4-6563-65B80D7D96D6}"/>
              </a:ext>
            </a:extLst>
          </p:cNvPr>
          <p:cNvSpPr/>
          <p:nvPr/>
        </p:nvSpPr>
        <p:spPr>
          <a:xfrm>
            <a:off x="714375" y="2218828"/>
            <a:ext cx="3350583" cy="77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49F80A-620D-561C-3172-EAC39193EA8E}"/>
              </a:ext>
            </a:extLst>
          </p:cNvPr>
          <p:cNvSpPr/>
          <p:nvPr/>
        </p:nvSpPr>
        <p:spPr>
          <a:xfrm>
            <a:off x="3700944" y="2838539"/>
            <a:ext cx="40302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CD936877-ABC6-817D-71E7-5F062A604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8"/>
    </mc:Choice>
    <mc:Fallback>
      <p:transition spd="slow" advTm="20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pic>
        <p:nvPicPr>
          <p:cNvPr id="2" name="Project_2 Video 2.0">
            <a:hlinkClick r:id="" action="ppaction://media"/>
            <a:extLst>
              <a:ext uri="{FF2B5EF4-FFF2-40B4-BE49-F238E27FC236}">
                <a16:creationId xmlns:a16="http://schemas.microsoft.com/office/drawing/2014/main" id="{C26259A2-D87C-3DB1-E038-2735DFC0169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32419" y="1135486"/>
            <a:ext cx="6479161" cy="364452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F98EAD-F361-0976-4978-64A26098748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16"/>
    </mc:Choice>
    <mc:Fallback>
      <p:transition spd="slow" advTm="3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97" objId="2"/>
        <p14:stopEvt time="30723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381271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end effector of the manipulator was able to reach the desired pose following the desired trajectory.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Some initial deviation from trajectory is observed but after certain time the controller is able to make the manipulator follow the desired trajectory.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Some steady state error does exist since its just a proportional controller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630574-CDFD-4566-D2CF-4D91E684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966" y="567109"/>
            <a:ext cx="4824751" cy="400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CC3ADC7-AFB2-561E-F20C-5E2685248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79900" y="4777306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32"/>
    </mc:Choice>
    <mc:Fallback>
      <p:transition spd="slow" advTm="20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924</Words>
  <Application>Microsoft Office PowerPoint</Application>
  <PresentationFormat>On-screen Show (16:9)</PresentationFormat>
  <Paragraphs>93</Paragraphs>
  <Slides>14</Slides>
  <Notes>11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Cambria Math</vt:lpstr>
      <vt:lpstr>ASU Template</vt:lpstr>
      <vt:lpstr>Planning &amp; control of a 4 -DOF manipulator using inverse kinematics</vt:lpstr>
      <vt:lpstr>PROBLEM STATEMENT</vt:lpstr>
      <vt:lpstr>PROCESS FLOW</vt:lpstr>
      <vt:lpstr>RRT*</vt:lpstr>
      <vt:lpstr>Interpolation </vt:lpstr>
      <vt:lpstr>Working schematics</vt:lpstr>
      <vt:lpstr>Controller</vt:lpstr>
      <vt:lpstr>DEMO</vt:lpstr>
      <vt:lpstr>Results</vt:lpstr>
      <vt:lpstr>Code Description</vt:lpstr>
      <vt:lpstr>Steps for Execution</vt:lpstr>
      <vt:lpstr>Discussion</vt:lpstr>
      <vt:lpstr>Team Contributions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&amp; control of a 4 -DOF manipulator using inverse kinematics</dc:title>
  <dc:creator>VISHNU PISHARAM (Student)</dc:creator>
  <cp:lastModifiedBy>VISHNU PISHARAM (Student)</cp:lastModifiedBy>
  <cp:revision>9</cp:revision>
  <dcterms:modified xsi:type="dcterms:W3CDTF">2022-04-29T16:17:04Z</dcterms:modified>
</cp:coreProperties>
</file>